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48" r:id="rId1"/>
  </p:sldMasterIdLst>
  <p:sldIdLst>
    <p:sldId id="256" r:id="rId2"/>
    <p:sldId id="257" r:id="rId3"/>
    <p:sldId id="259" r:id="rId4"/>
    <p:sldId id="263" r:id="rId5"/>
    <p:sldId id="264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</p:sldIdLst>
  <p:sldSz cx="9144000" cy="6858000" type="screen4x3"/>
  <p:notesSz cx="6858000" cy="9144000"/>
  <p:embeddedFontLst>
    <p:embeddedFont>
      <p:font typeface="华文楷体" pitchFamily="2" charset="-12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华文行楷" pitchFamily="2" charset="-122"/>
      <p:regular r:id="rId2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1902"/>
    <a:srgbClr val="6731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Section Ⅳ Express Your Idea</a:t>
            </a:r>
            <a:endParaRPr lang="zh-CN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272808" cy="1752600"/>
          </a:xfrm>
        </p:spPr>
        <p:txBody>
          <a:bodyPr/>
          <a:lstStyle/>
          <a:p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New Concept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u6-4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5" y="836712"/>
            <a:ext cx="3456384" cy="2952328"/>
          </a:xfrm>
          <a:prstGeom prst="rect">
            <a:avLst/>
          </a:prstGeom>
        </p:spPr>
      </p:pic>
      <p:pic>
        <p:nvPicPr>
          <p:cNvPr id="9" name="图片 8" descr="u6-4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412776"/>
            <a:ext cx="3505668" cy="32866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467544" y="1772816"/>
            <a:ext cx="8229600" cy="4536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467544" y="1556792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</a:t>
            </a:r>
            <a:r>
              <a:rPr kumimoji="0" lang="zh-CN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zh-CN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1179324"/>
            <a:ext cx="882047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Discuss with your partner about the influence of micro blogs on organizations and individuals after reading the passage . And the following points may be helpful for your discussion.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 </a:t>
            </a: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a. Being popular on a micro blog site is directly related to your number of followers.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 b. Government is getting in on the trend of having active  micro blog accounts for   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     the purpose of monitoring  what is being said.</a:t>
            </a:r>
            <a:endParaRPr lang="zh-CN" altLang="en-U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c.  The micro blog is active engagement with potential customers. With the nearly   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     half a billion Internet users in China, if a business can capture even a fraction of   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     a percent of these users via online marketing , the possible profits can be substantial.  </a:t>
            </a:r>
          </a:p>
        </p:txBody>
      </p:sp>
      <p:pic>
        <p:nvPicPr>
          <p:cNvPr id="12" name="内容占位符 11" descr="lab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648072" cy="576064"/>
          </a:xfrm>
        </p:spPr>
      </p:pic>
      <p:sp>
        <p:nvSpPr>
          <p:cNvPr id="11" name="TextBox 10"/>
          <p:cNvSpPr txBox="1"/>
          <p:nvPr/>
        </p:nvSpPr>
        <p:spPr>
          <a:xfrm>
            <a:off x="1259632" y="620688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Speak Out</a:t>
            </a:r>
            <a:endParaRPr lang="zh-CN" altLang="en-US" sz="3600" b="1" dirty="0">
              <a:solidFill>
                <a:schemeClr val="tx2">
                  <a:lumMod val="75000"/>
                </a:schemeClr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1988840"/>
            <a:ext cx="7772400" cy="1470025"/>
          </a:xfrm>
        </p:spPr>
        <p:txBody>
          <a:bodyPr/>
          <a:lstStyle/>
          <a:p>
            <a:r>
              <a:rPr lang="en-US" altLang="zh-CN" sz="8000" b="1" dirty="0" smtClean="0">
                <a:solidFill>
                  <a:schemeClr val="tx2">
                    <a:lumMod val="75000"/>
                  </a:schemeClr>
                </a:solidFill>
                <a:latin typeface="华文行楷" pitchFamily="2" charset="-122"/>
                <a:ea typeface="华文行楷" pitchFamily="2" charset="-122"/>
              </a:rPr>
              <a:t>Writing</a:t>
            </a:r>
            <a:endParaRPr lang="zh-CN" altLang="en-US" sz="8000" b="1" dirty="0">
              <a:solidFill>
                <a:schemeClr val="tx2">
                  <a:lumMod val="7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3568" y="3573016"/>
            <a:ext cx="7272808" cy="1752600"/>
          </a:xfrm>
        </p:spPr>
        <p:txBody>
          <a:bodyPr/>
          <a:lstStyle/>
          <a:p>
            <a:pPr algn="l"/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华文行楷" pitchFamily="2" charset="-122"/>
                <a:ea typeface="华文行楷" pitchFamily="2" charset="-122"/>
              </a:rPr>
              <a:t>                      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华文行楷" pitchFamily="2" charset="-122"/>
                <a:ea typeface="华文行楷" pitchFamily="2" charset="-122"/>
              </a:rPr>
              <a:t>意义替换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4" name="图片 3" descr="wri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2348880"/>
            <a:ext cx="677349" cy="737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83357"/>
            <a:ext cx="8507288" cy="4525963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50000"/>
              </a:lnSpc>
              <a:buAutoNum type="arabicParenBoth"/>
            </a:pPr>
            <a:r>
              <a:rPr lang="en-US" altLang="zh-CN" sz="33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Fill</a:t>
            </a:r>
            <a:r>
              <a:rPr lang="zh-CN" altLang="en-US" sz="33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 </a:t>
            </a:r>
            <a:r>
              <a:rPr lang="en-US" altLang="zh-CN" sz="33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in the blanks of the following sentences with the proper form of the words given.</a:t>
            </a:r>
          </a:p>
          <a:p>
            <a:pPr marL="514350" indent="-514350">
              <a:buAutoNum type="arabicPeriod"/>
            </a:pP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marL="514350" indent="-514350">
              <a:buNone/>
            </a:pPr>
            <a:r>
              <a:rPr lang="en-US" altLang="zh-CN" i="1" dirty="0" smtClean="0">
                <a:solidFill>
                  <a:schemeClr val="accent6">
                    <a:lumMod val="50000"/>
                  </a:schemeClr>
                </a:solidFill>
              </a:rPr>
              <a:t>      </a:t>
            </a:r>
            <a:endParaRPr lang="zh-CN" altLang="zh-CN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514350" indent="-514350">
              <a:buNone/>
            </a:pPr>
            <a:endParaRPr lang="zh-CN" altLang="zh-CN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1052736"/>
            <a:ext cx="5544616" cy="6480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2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Task  </a:t>
            </a:r>
            <a:r>
              <a:rPr lang="en-US" altLang="zh-CN" sz="3200" b="1" i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Practice what you learnt</a:t>
            </a:r>
            <a:endParaRPr lang="zh-CN" altLang="en-US" sz="3200" b="1" i="1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7" name="单圆角矩形 6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25000" lnSpcReduction="20000"/>
          </a:bodyPr>
          <a:lstStyle/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(1)Fill in the blanks of the following sentences with the proper form of the words given.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1. The books helped _________ the boredom of waiting.(relieve)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2. Local authorities have to _____________  the problems of homelessness.(cope with)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3. How the ____________ is resolved is crucial .(issu</a:t>
            </a: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e)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/>
          </a:p>
          <a:p>
            <a:pPr hangingPunct="0">
              <a:lnSpc>
                <a:spcPct val="150000"/>
              </a:lnSpc>
              <a:buNone/>
            </a:pPr>
            <a:endParaRPr lang="en-US" altLang="zh-CN" sz="59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59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3888" y="261774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relieve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19872" y="2636912"/>
            <a:ext cx="1656184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499992" y="378904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cope with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355976" y="3789040"/>
            <a:ext cx="2304256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547664" y="836712"/>
            <a:ext cx="5544616" cy="6480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2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Task  </a:t>
            </a:r>
            <a:r>
              <a:rPr lang="en-US" altLang="zh-CN" sz="3200" b="1" i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Practice what you learnt</a:t>
            </a:r>
            <a:endParaRPr lang="zh-CN" altLang="en-US" sz="3200" b="1" i="1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339752" y="5013176"/>
            <a:ext cx="1872208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99792" y="494116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issue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6" name="单圆角矩形 15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0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5805264"/>
          </a:xfrm>
        </p:spPr>
        <p:txBody>
          <a:bodyPr>
            <a:normAutofit fontScale="25000" lnSpcReduction="20000"/>
          </a:bodyPr>
          <a:lstStyle/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4. The report ____________ the importance of improving safety standards.(emphasis)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5. You can‘t __________ the fact that many criminals never go to prison.</a:t>
            </a:r>
            <a:r>
              <a:rPr lang="zh-CN" altLang="en-US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（</a:t>
            </a: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ignorance</a:t>
            </a:r>
            <a:r>
              <a:rPr lang="zh-CN" altLang="en-US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）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6. Chemicals that are _____________ to the environment(harm)   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7. The drug has a(n)________ effect on the immune system.(benefit) 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/>
          </a:p>
          <a:p>
            <a:pPr hangingPunct="0">
              <a:lnSpc>
                <a:spcPct val="150000"/>
              </a:lnSpc>
              <a:buNone/>
            </a:pPr>
            <a:endParaRPr lang="en-US" altLang="zh-CN" sz="59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59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83768" y="98072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emphasizes</a:t>
            </a:r>
            <a:endParaRPr lang="zh-CN" altLang="zh-CN" sz="2800" b="1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2483768" y="1052736"/>
            <a:ext cx="1944216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555776" y="227687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ignore</a:t>
            </a:r>
            <a:endParaRPr lang="zh-CN" altLang="en-US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483768" y="2204864"/>
            <a:ext cx="187220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707904" y="34290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harmful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635896" y="3429000"/>
            <a:ext cx="223224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6" y="4725144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beneficial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275856" y="4653136"/>
            <a:ext cx="1368152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2" name="单圆角矩形 11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5805264"/>
          </a:xfrm>
        </p:spPr>
        <p:txBody>
          <a:bodyPr>
            <a:normAutofit fontScale="25000" lnSpcReduction="20000"/>
          </a:bodyPr>
          <a:lstStyle/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8. The teacher should try to ____________ the possibility that the child has a hearing defect.(elimination)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9. His actions could __________ him losing his job.(lead to)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10. The explosion _____________ at 5.30 a.m.(</a:t>
            </a:r>
            <a:r>
              <a:rPr lang="en-US" altLang="zh-CN" sz="11200" b="1" dirty="0" err="1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occurence</a:t>
            </a: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11. The benefits of the scheme ________ the disadvantages.(outweigh) 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/>
          </a:p>
          <a:p>
            <a:pPr hangingPunct="0">
              <a:lnSpc>
                <a:spcPct val="150000"/>
              </a:lnSpc>
              <a:buNone/>
            </a:pPr>
            <a:endParaRPr lang="en-US" altLang="zh-CN" sz="59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59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7984" y="105273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eliminate</a:t>
            </a:r>
            <a:endParaRPr lang="zh-CN" altLang="zh-CN" sz="2800" b="1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499992" y="1052736"/>
            <a:ext cx="1944216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203848" y="227687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lead to</a:t>
            </a:r>
            <a:endParaRPr lang="zh-CN" altLang="en-US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491880" y="2204864"/>
            <a:ext cx="187220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203848" y="34290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occurred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203848" y="3429000"/>
            <a:ext cx="223224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60032" y="414908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outweigh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788024" y="4149080"/>
            <a:ext cx="1368152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2" name="单圆角矩形 11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5805264"/>
          </a:xfrm>
        </p:spPr>
        <p:txBody>
          <a:bodyPr>
            <a:normAutofit fontScale="25000" lnSpcReduction="20000"/>
          </a:bodyPr>
          <a:lstStyle/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12. What ____________ me is why his books are so popular.(puzzle)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13. Sleep disorders are a serious __________ problem. (psychology)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14. We must encourage the planting of new trees and _____________ our existing woodlands.(preserve)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15. Suicide rates have remained ________ unchanged. (essential)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/>
          </a:p>
          <a:p>
            <a:pPr hangingPunct="0">
              <a:lnSpc>
                <a:spcPct val="150000"/>
              </a:lnSpc>
              <a:buNone/>
            </a:pPr>
            <a:endParaRPr lang="en-US" altLang="zh-CN" sz="59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59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35696" y="98072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puzzles</a:t>
            </a:r>
            <a:endParaRPr lang="zh-CN" altLang="zh-CN" sz="2800" b="1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763688" y="1052736"/>
            <a:ext cx="1944216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788024" y="2257708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psychological </a:t>
            </a:r>
            <a:endParaRPr lang="zh-CN" altLang="en-US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860032" y="2276872"/>
            <a:ext cx="187220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115616" y="400506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preserve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899592" y="3933056"/>
            <a:ext cx="223224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60032" y="4653136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essentially 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788024" y="4725144"/>
            <a:ext cx="1368152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2" name="单圆角矩形 11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5805264"/>
          </a:xfrm>
        </p:spPr>
        <p:txBody>
          <a:bodyPr>
            <a:normAutofit fontScale="25000" lnSpcReduction="20000"/>
          </a:bodyPr>
          <a:lstStyle/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16. The government  ____________ a ban on the sale of ivory.(impose)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17. Critics __________ that these reforms will lead to a decline in educational standards.(maintain)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18. These talks are_____________ to the future of the peace process.(critics)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19. Dr. Johnson___________  the task of writing a comprehensive English dictionary.(undertake) 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/>
          </a:p>
          <a:p>
            <a:pPr hangingPunct="0">
              <a:lnSpc>
                <a:spcPct val="150000"/>
              </a:lnSpc>
              <a:buNone/>
            </a:pPr>
            <a:endParaRPr lang="en-US" altLang="zh-CN" sz="59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59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91880" y="105273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imposed </a:t>
            </a:r>
            <a:endParaRPr lang="zh-CN" altLang="zh-CN" sz="2800" b="1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3563888" y="980728"/>
            <a:ext cx="1944216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051720" y="227687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maintain </a:t>
            </a:r>
            <a:endParaRPr lang="zh-CN" altLang="en-US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979712" y="2204864"/>
            <a:ext cx="187220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131840" y="34290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critical 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203848" y="3429000"/>
            <a:ext cx="2088232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71800" y="463397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undertook 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771800" y="4653136"/>
            <a:ext cx="1368152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2" name="单圆角矩形 11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5805264"/>
          </a:xfrm>
        </p:spPr>
        <p:txBody>
          <a:bodyPr>
            <a:normAutofit fontScale="25000" lnSpcReduction="20000"/>
          </a:bodyPr>
          <a:lstStyle/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20. Parents are under a legal____________  to educate their children. (obligate)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21. I know the mayor really well. __________ , I had dinner with her last week.(fact)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22. The house was surrounded by trees and___________                          from the road.(visible)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23. The most ___________ example of an information source is a dictionary.(evident)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/>
          </a:p>
          <a:p>
            <a:pPr hangingPunct="0">
              <a:lnSpc>
                <a:spcPct val="150000"/>
              </a:lnSpc>
              <a:buNone/>
            </a:pPr>
            <a:endParaRPr lang="en-US" altLang="zh-CN" sz="59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59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7984" y="1124744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obligation </a:t>
            </a:r>
            <a:endParaRPr lang="zh-CN" altLang="zh-CN" sz="2800" b="1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355976" y="1052736"/>
            <a:ext cx="1944216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932040" y="2204864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0070C0"/>
                </a:solidFill>
                <a:latin typeface="华文楷体" pitchFamily="2" charset="-122"/>
                <a:ea typeface="华文楷体" pitchFamily="2" charset="-122"/>
              </a:rPr>
              <a:t> </a:t>
            </a:r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In fact</a:t>
            </a:r>
            <a:endParaRPr lang="zh-CN" altLang="en-US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004048" y="2276872"/>
            <a:ext cx="187220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516216" y="34290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invisible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6588224" y="3356992"/>
            <a:ext cx="2088232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627784" y="4581128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evident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627784" y="4653136"/>
            <a:ext cx="1368152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2" name="单圆角矩形 11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5805264"/>
          </a:xfrm>
        </p:spPr>
        <p:txBody>
          <a:bodyPr>
            <a:normAutofit fontScale="25000" lnSpcReduction="20000"/>
          </a:bodyPr>
          <a:lstStyle/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23. The most ___________ example of an information  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      source is a dictionary.(evident)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24. There is no doubt that the _________ of typhoon was  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      immense.(influence)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25. I'm afraid we're not making much ______________.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chemeClr val="tx2">
                    <a:lumMod val="75000"/>
                  </a:schemeClr>
                </a:solidFill>
                <a:latin typeface="华文楷体" pitchFamily="2" charset="-122"/>
                <a:ea typeface="华文楷体" pitchFamily="2" charset="-122"/>
              </a:rPr>
              <a:t>      (progressive)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     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/>
          </a:p>
          <a:p>
            <a:pPr hangingPunct="0">
              <a:lnSpc>
                <a:spcPct val="150000"/>
              </a:lnSpc>
              <a:buNone/>
            </a:pPr>
            <a:endParaRPr lang="en-US" altLang="zh-CN" sz="59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59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55776" y="105273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obvious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411760" y="1052736"/>
            <a:ext cx="1944216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88024" y="234888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influence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716016" y="2348880"/>
            <a:ext cx="151216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940152" y="362586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progress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292080" y="548680"/>
            <a:ext cx="187220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5724128" y="3645024"/>
            <a:ext cx="2376264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2" name="单圆角矩形 11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052736"/>
            <a:ext cx="9145016" cy="5805264"/>
          </a:xfrm>
        </p:spPr>
        <p:txBody>
          <a:bodyPr>
            <a:normAutofit fontScale="25000" lnSpcReduction="20000"/>
          </a:bodyPr>
          <a:lstStyle/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26.   We'd like to know the ___________ why she didn't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        accept the job.(reasonable)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27.   The hotel is not very modern, but it does have the   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        _________ of being close to the city center.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        (advantageous) 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28.    ______________ , I'd like to express my thanks to my family.(conclusion) 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     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112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endParaRPr lang="en-US" altLang="zh-CN" sz="11200" dirty="0" smtClean="0"/>
          </a:p>
          <a:p>
            <a:pPr hangingPunct="0">
              <a:lnSpc>
                <a:spcPct val="150000"/>
              </a:lnSpc>
              <a:buNone/>
            </a:pPr>
            <a:endParaRPr lang="en-US" altLang="zh-CN" sz="59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hangingPunct="0">
              <a:lnSpc>
                <a:spcPct val="150000"/>
              </a:lnSpc>
              <a:buNone/>
            </a:pPr>
            <a:r>
              <a:rPr lang="en-US" altLang="zh-CN" sz="59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hangingPunc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11960" y="105273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reason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067944" y="1124744"/>
            <a:ext cx="1944216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43608" y="2977788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advantage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115616" y="2924944"/>
            <a:ext cx="151216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03648" y="4221088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To conclude</a:t>
            </a:r>
            <a:endParaRPr lang="zh-CN" altLang="en-US" sz="2800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292080" y="548680"/>
            <a:ext cx="1872208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1187624" y="4221088"/>
            <a:ext cx="2376264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Click me</a:t>
            </a:r>
            <a:endParaRPr lang="zh-CN" altLang="en-US" dirty="0"/>
          </a:p>
        </p:txBody>
      </p:sp>
      <p:sp>
        <p:nvSpPr>
          <p:cNvPr id="12" name="单圆角矩形 11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514350" indent="-514350">
              <a:buAutoNum type="arabicParenBoth" startAt="2"/>
            </a:pPr>
            <a:r>
              <a:rPr lang="en-US" altLang="zh-CN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Paraphrase the above sentences and change </a:t>
            </a:r>
          </a:p>
          <a:p>
            <a:pPr marL="514350" indent="-514350">
              <a:buNone/>
            </a:pPr>
            <a:r>
              <a:rPr lang="en-US" altLang="zh-CN" b="1" dirty="0" smtClean="0">
                <a:solidFill>
                  <a:srgbClr val="341902"/>
                </a:solidFill>
                <a:latin typeface="华文楷体" pitchFamily="2" charset="-122"/>
                <a:ea typeface="华文楷体" pitchFamily="2" charset="-122"/>
              </a:rPr>
              <a:t>      the form or sentence structure if necessary.</a:t>
            </a:r>
          </a:p>
          <a:p>
            <a:pPr marL="514350" indent="-514350">
              <a:buNone/>
            </a:pP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marL="514350" indent="-514350">
              <a:buNone/>
            </a:pP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5" name="图片 4" descr="u6-4-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420888"/>
            <a:ext cx="7847620" cy="1304762"/>
          </a:xfrm>
          <a:prstGeom prst="rect">
            <a:avLst/>
          </a:prstGeom>
        </p:spPr>
      </p:pic>
      <p:sp>
        <p:nvSpPr>
          <p:cNvPr id="6" name="单圆角矩形 5"/>
          <p:cNvSpPr/>
          <p:nvPr/>
        </p:nvSpPr>
        <p:spPr>
          <a:xfrm>
            <a:off x="395536" y="404664"/>
            <a:ext cx="1080120" cy="360040"/>
          </a:xfrm>
          <a:prstGeom prst="snipRoundRect">
            <a:avLst/>
          </a:prstGeom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ln/>
                <a:solidFill>
                  <a:schemeClr val="accent3"/>
                </a:solidFill>
                <a:latin typeface="华文楷体" pitchFamily="2" charset="-122"/>
                <a:ea typeface="华文楷体" pitchFamily="2" charset="-122"/>
              </a:rPr>
              <a:t>Unit 6</a:t>
            </a:r>
            <a:endParaRPr lang="zh-CN" altLang="en-US" sz="2400" b="1" dirty="0">
              <a:ln/>
              <a:solidFill>
                <a:schemeClr val="accent3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676</Words>
  <Application>Microsoft Office PowerPoint</Application>
  <PresentationFormat>全屏显示(4:3)</PresentationFormat>
  <Paragraphs>224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宋体</vt:lpstr>
      <vt:lpstr>华文楷体</vt:lpstr>
      <vt:lpstr>Calibri</vt:lpstr>
      <vt:lpstr>华文行楷</vt:lpstr>
      <vt:lpstr>Office 主题</vt:lpstr>
      <vt:lpstr>Section Ⅳ Express Your Idea</vt:lpstr>
      <vt:lpstr>幻灯片 2</vt:lpstr>
      <vt:lpstr>幻灯片 3</vt:lpstr>
      <vt:lpstr>Writing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Windows</cp:lastModifiedBy>
  <cp:revision>229</cp:revision>
  <dcterms:created xsi:type="dcterms:W3CDTF">2015-06-10T07:31:56Z</dcterms:created>
  <dcterms:modified xsi:type="dcterms:W3CDTF">2015-08-21T05:47:17Z</dcterms:modified>
</cp:coreProperties>
</file>